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83" r:id="rId3"/>
    <p:sldId id="303" r:id="rId4"/>
    <p:sldId id="304" r:id="rId5"/>
    <p:sldId id="305" r:id="rId6"/>
    <p:sldId id="306" r:id="rId7"/>
    <p:sldId id="309" r:id="rId8"/>
    <p:sldId id="307" r:id="rId9"/>
    <p:sldId id="319" r:id="rId10"/>
    <p:sldId id="318" r:id="rId11"/>
    <p:sldId id="317" r:id="rId12"/>
    <p:sldId id="313" r:id="rId13"/>
    <p:sldId id="310" r:id="rId14"/>
    <p:sldId id="311" r:id="rId15"/>
    <p:sldId id="316" r:id="rId16"/>
    <p:sldId id="312" r:id="rId17"/>
    <p:sldId id="281" r:id="rId18"/>
  </p:sldIdLst>
  <p:sldSz cx="12192000" cy="6858000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040"/>
    <a:srgbClr val="E47893"/>
    <a:srgbClr val="84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4C49-3FC0-4C79-B918-BFD29FF504E2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5267C-06DD-4945-BDF5-B6E7AC3D7A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8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ea typeface="ＭＳ Ｐゴシック" panose="020B0600070205080204" pitchFamily="34" charset="-128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9C3AE3-D156-4715-8484-E425CE1B5B1E}" type="slidenum">
              <a:rPr lang="de-DE" altLang="de-DE" smtClean="0">
                <a:latin typeface="Delicious-Roman"/>
              </a:rPr>
              <a:pPr/>
              <a:t>1</a:t>
            </a:fld>
            <a:endParaRPr lang="de-DE" altLang="de-DE">
              <a:latin typeface="Delicious-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68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9600" y="1306637"/>
            <a:ext cx="10972800" cy="212945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68180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Delicious-Roman"/>
                <a:cs typeface="Delicious-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74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52426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7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43493"/>
            <a:ext cx="2743200" cy="508267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43493"/>
            <a:ext cx="8026400" cy="508267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2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2148043"/>
            <a:ext cx="10972800" cy="41179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42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3258789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175860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7395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15219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936841"/>
            <a:ext cx="5386917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2215219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936842"/>
            <a:ext cx="5389033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3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30922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914176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946673"/>
            <a:ext cx="6815667" cy="5179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2076226"/>
            <a:ext cx="4011084" cy="4049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996008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0461"/>
            <a:ext cx="7315200" cy="392252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562746"/>
            <a:ext cx="7315200" cy="657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25.11.2020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31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5651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008189"/>
            <a:ext cx="109728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3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200" y="154314"/>
            <a:ext cx="1270000" cy="54815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0" y="839788"/>
            <a:ext cx="12192000" cy="0"/>
          </a:xfrm>
          <a:prstGeom prst="line">
            <a:avLst/>
          </a:prstGeom>
          <a:ln w="31750">
            <a:solidFill>
              <a:srgbClr val="8431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historian.org/en/lessons/intro-to-linked-data#rdf-and-data-forma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SPARQL_tutorial" TargetMode="External"/><Relationship Id="rId2" Type="http://schemas.openxmlformats.org/officeDocument/2006/relationships/hyperlink" Target="https://www.youtube.com/watch?v=FvGndkpa4K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-ulm.de/fileadmin/website_uni_ulm/iui.inst.090/Lehre/WS_2011-2012/SemWebGrundlagen/v02_handout.pdf" TargetMode="External"/><Relationship Id="rId3" Type="http://schemas.openxmlformats.org/officeDocument/2006/relationships/hyperlink" Target="http://www.contrib.andrew.cmu.edu/~mm6/95-733/PowerPoint/rdftutorial.pdf" TargetMode="External"/><Relationship Id="rId7" Type="http://schemas.openxmlformats.org/officeDocument/2006/relationships/hyperlink" Target="https://www.europeandataportal.eu/sites/default/files/d2.1.2_training_module_1.2_introduction_to_linked_data_de_edp.pdf" TargetMode="External"/><Relationship Id="rId12" Type="http://schemas.openxmlformats.org/officeDocument/2006/relationships/hyperlink" Target="https://www.youtube.com/watch?v=CbW0hjGjjxM&amp;feature=youtu.be" TargetMode="External"/><Relationship Id="rId2" Type="http://schemas.openxmlformats.org/officeDocument/2006/relationships/hyperlink" Target="http://www.linkeddatatools.com/introducing-rdf-part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xml/xml_rdf.asp" TargetMode="External"/><Relationship Id="rId11" Type="http://schemas.openxmlformats.org/officeDocument/2006/relationships/hyperlink" Target="https://www.youtube.com/watch?v=zeYfT1cNKQg" TargetMode="External"/><Relationship Id="rId5" Type="http://schemas.openxmlformats.org/officeDocument/2006/relationships/hyperlink" Target="https://www.xul.fr/en-xml-rdf.php#resource" TargetMode="External"/><Relationship Id="rId10" Type="http://schemas.openxmlformats.org/officeDocument/2006/relationships/hyperlink" Target="https://medium.com/wallscope/understanding-linked-data-formats-rdf-xml-vs-turtle-vs-n-triples-eb931dbe9827" TargetMode="External"/><Relationship Id="rId4" Type="http://schemas.openxmlformats.org/officeDocument/2006/relationships/hyperlink" Target="https://programminghistorian.org/en/lessons/intro-to-linked-data" TargetMode="External"/><Relationship Id="rId9" Type="http://schemas.openxmlformats.org/officeDocument/2006/relationships/hyperlink" Target="https://port.sas.ac.uk/course/view.php?id=5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aeologyofreading.org/wp-content/uploads/sites/21/2019/01/Books-January-2019.xls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wallscope/understanding-linked-data-formats-rdf-xml-vs-turtle-vs-n-triples-eb931dbe982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ml_rdf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D3E446DB-09C0-4C5C-BF32-177127E116CE}"/>
              </a:ext>
            </a:extLst>
          </p:cNvPr>
          <p:cNvSpPr txBox="1"/>
          <p:nvPr/>
        </p:nvSpPr>
        <p:spPr>
          <a:xfrm>
            <a:off x="3346474" y="1134820"/>
            <a:ext cx="5498091" cy="514779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4800" b="1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Modul 5b XML</a:t>
            </a: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Session 3, 25-11-2020</a:t>
            </a: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</a:t>
            </a: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7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CEA1-7947-44A7-AA84-E58F41D9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RDF/XML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97409-38D7-4CAA-97E9-B950E8DA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48043"/>
            <a:ext cx="11717215" cy="4709957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“A recipe </a:t>
            </a:r>
            <a:r>
              <a:rPr lang="en-US" sz="2400" dirty="0">
                <a:solidFill>
                  <a:srgbClr val="000000"/>
                </a:solidFill>
              </a:rPr>
              <a:t>has the name XXX” (recipe = subject; has the name = predicate, XXX = object)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"Apple pie"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/&gt; &lt;!-- description of resource defined in the about attribute; name as property--&gt;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 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"Apple pie"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/&gt; &lt;--different way to define a property of the resource--&gt;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&lt;/description&gt;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 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&gt;Apple pie&lt;/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</a:t>
            </a:r>
            <a:r>
              <a:rPr lang="en-US" sz="1400" dirty="0" err="1">
                <a:solidFill>
                  <a:srgbClr val="000000"/>
                </a:solidFill>
              </a:rPr>
              <a:t>recipe:ingredient</a:t>
            </a:r>
            <a:r>
              <a:rPr lang="en-US" sz="1400" dirty="0">
                <a:solidFill>
                  <a:srgbClr val="000000"/>
                </a:solidFill>
              </a:rPr>
              <a:t>&gt;Apple&lt;/</a:t>
            </a:r>
            <a:r>
              <a:rPr lang="en-US" sz="1400" dirty="0" err="1">
                <a:solidFill>
                  <a:srgbClr val="000000"/>
                </a:solidFill>
              </a:rPr>
              <a:t>recipe:ingredient</a:t>
            </a:r>
            <a:r>
              <a:rPr lang="en-US" sz="1400" dirty="0">
                <a:solidFill>
                  <a:srgbClr val="000000"/>
                </a:solidFill>
              </a:rPr>
              <a:t>&gt;</a:t>
            </a: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&lt;/description&gt;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3493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5AE0-F130-408A-9D77-EF359ECB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RDF/XML (2)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8D6386-3D13-42DC-8CC7-F47823498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123" y="1979741"/>
            <a:ext cx="11101754" cy="48782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Shakespeare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subject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created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predicate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)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Two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noble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kingsmen</a:t>
            </a:r>
            <a:endParaRPr kumimoji="0" lang="de-DE" altLang="de-DE" sz="2000" b="0" i="1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000080"/>
              </a:solidFill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"http://www.w3.org/1999/02/22-rdf-syntax-ns#"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xmlns:rdf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namespace, specifies that elements with the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prefix are from the namespace "http://www.w3.org/1999/02/22-rdf-syntax-ns#“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xmlns:dc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"http://purl.org/dc/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terms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xmlns:dc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namespace, specifies that elements with the dc prefix are from the namespace “http://purl.org/dc/elements/1.1/”, the Dublin Core Metadata Initiative--&gt;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"http://id.loc.gov/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authorities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names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/no2010025398"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describes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resource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(i.e.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anything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can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have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a URI</a:t>
            </a:r>
            <a:r>
              <a:rPr lang="de-DE" altLang="de-DE" sz="2000" dirty="0">
                <a:solidFill>
                  <a:srgbClr val="292B2C"/>
                </a:solidFill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dc:creator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rdf:resource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"http://viaf.org/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viaf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/96994048"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/&gt;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object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here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specified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as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URI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within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property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tag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which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contains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predicate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(i.e. ‚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creator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‘)--&gt;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/>
              <a:t>Source: </a:t>
            </a:r>
            <a:r>
              <a:rPr lang="de-DE" altLang="de-DE" sz="1200" dirty="0">
                <a:hlinkClick r:id="rId2"/>
              </a:rPr>
              <a:t>https://programminghistorian.org/en/lessons/intro-to-linked-data#rdf-and-data-formats</a:t>
            </a:r>
            <a:endParaRPr lang="de-DE" alt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502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4D40-E9C1-461F-9931-12D7371E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in graph database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EEC80-5A16-415B-AB72-CE71F48FF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9" t="30323" r="33837" b="33020"/>
          <a:stretch/>
        </p:blipFill>
        <p:spPr>
          <a:xfrm>
            <a:off x="3429000" y="1960081"/>
            <a:ext cx="5333999" cy="45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0376-1946-4DA2-8699-9024E221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Ontology/vocabulary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8F382-E8D7-48E6-93C4-28BCB3AC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which describes the relations between various types of data</a:t>
            </a:r>
          </a:p>
          <a:p>
            <a:r>
              <a:rPr lang="en-US" dirty="0"/>
              <a:t>Can have different serializations (e.g. DTD, XML schema, triples)</a:t>
            </a:r>
          </a:p>
          <a:p>
            <a:r>
              <a:rPr lang="en-US" dirty="0"/>
              <a:t>Enable us to understand datasets and link them properly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87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96A1-C614-46C1-81DA-A19ED045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AOR – Perseus example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6123B-4641-4579-AA9A-56AE91E54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7"/>
          <a:stretch/>
        </p:blipFill>
        <p:spPr>
          <a:xfrm>
            <a:off x="193431" y="2170450"/>
            <a:ext cx="8379853" cy="4265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F11C5-1562-4BD4-B903-D795FEAD6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2" t="28200" r="1407" b="44735"/>
          <a:stretch/>
        </p:blipFill>
        <p:spPr>
          <a:xfrm>
            <a:off x="8705015" y="2167345"/>
            <a:ext cx="3369753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6CDC9-705D-49ED-A711-CA00EAD6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87" t="28196" b="8141"/>
          <a:stretch/>
        </p:blipFill>
        <p:spPr>
          <a:xfrm>
            <a:off x="806817" y="1998798"/>
            <a:ext cx="2841404" cy="461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76379-CECC-4A1C-946A-A47A638F0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76" t="24074" b="10797"/>
          <a:stretch/>
        </p:blipFill>
        <p:spPr>
          <a:xfrm>
            <a:off x="5222224" y="1998797"/>
            <a:ext cx="2297015" cy="461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4CA6C-EB7A-4A7E-9987-35C03BE43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89" t="13131" b="11679"/>
          <a:stretch/>
        </p:blipFill>
        <p:spPr>
          <a:xfrm>
            <a:off x="9093243" y="1946043"/>
            <a:ext cx="2444440" cy="46716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74D95A-671B-4BBD-9F30-FF922723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en-US" dirty="0"/>
              <a:t>AOR – Perseus 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79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85D9-3894-4FD5-9020-FE6739EF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1F76-1EF0-4304-8FB5-70C3F9642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RDF querying language</a:t>
            </a:r>
          </a:p>
          <a:p>
            <a:r>
              <a:rPr lang="en-GB" dirty="0"/>
              <a:t>Short and nice introduction: </a:t>
            </a:r>
            <a:r>
              <a:rPr lang="en-GB" dirty="0">
                <a:hlinkClick r:id="rId2"/>
              </a:rPr>
              <a:t>https://www.youtube.com/watch?v=FvGndkpa4K0</a:t>
            </a:r>
            <a:endParaRPr lang="en-GB" dirty="0"/>
          </a:p>
          <a:p>
            <a:r>
              <a:rPr lang="en-GB" dirty="0"/>
              <a:t>Tutorial (2): </a:t>
            </a:r>
            <a:r>
              <a:rPr lang="en-GB" dirty="0">
                <a:hlinkClick r:id="rId3"/>
              </a:rPr>
              <a:t>https://www.wikidata.org/wiki/Wikidata:SPARQL_tutorial</a:t>
            </a:r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38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C5A2-B242-4323-9CE5-D3C819A9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0D5F-0AB8-40C3-9A6B-29F28B7D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8043"/>
            <a:ext cx="11582400" cy="4534111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http://www.linkeddatatools.com/introducing-rdf-part-2 </a:t>
            </a:r>
            <a:r>
              <a:rPr lang="de-DE" sz="1800" dirty="0"/>
              <a:t>(</a:t>
            </a:r>
            <a:r>
              <a:rPr lang="de-DE" sz="1800" dirty="0" err="1"/>
              <a:t>short</a:t>
            </a:r>
            <a:r>
              <a:rPr lang="de-DE" sz="1800" dirty="0"/>
              <a:t>, but </a:t>
            </a:r>
            <a:r>
              <a:rPr lang="de-DE" sz="1800" dirty="0" err="1"/>
              <a:t>clear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basics</a:t>
            </a:r>
            <a:r>
              <a:rPr lang="de-DE" sz="1800" dirty="0"/>
              <a:t>)</a:t>
            </a:r>
          </a:p>
          <a:p>
            <a:r>
              <a:rPr lang="de-DE" sz="1800" dirty="0">
                <a:hlinkClick r:id="rId3"/>
              </a:rPr>
              <a:t>http://www.contrib.andrew.cmu.edu/~mm6/95-733/PowerPoint/rdftutorial.pdf</a:t>
            </a:r>
            <a:endParaRPr lang="de-DE" sz="1800" dirty="0">
              <a:hlinkClick r:id="rId4"/>
            </a:endParaRPr>
          </a:p>
          <a:p>
            <a:r>
              <a:rPr lang="de-DE" sz="1800" dirty="0">
                <a:hlinkClick r:id="rId5"/>
              </a:rPr>
              <a:t>https://www.xul.fr/en-xml-rdf.php#resource</a:t>
            </a:r>
            <a:endParaRPr lang="de-DE" sz="1800" dirty="0">
              <a:hlinkClick r:id="rId4"/>
            </a:endParaRPr>
          </a:p>
          <a:p>
            <a:r>
              <a:rPr lang="de-DE" sz="1800" dirty="0">
                <a:hlinkClick r:id="rId6"/>
              </a:rPr>
              <a:t>https://www.w3schools.com/xml/xml_rdf.asp</a:t>
            </a:r>
            <a:endParaRPr lang="de-DE" sz="1800" dirty="0">
              <a:hlinkClick r:id="rId4"/>
            </a:endParaRPr>
          </a:p>
          <a:p>
            <a:r>
              <a:rPr lang="de-DE" sz="1800" dirty="0">
                <a:hlinkClick r:id="rId4"/>
              </a:rPr>
              <a:t>https://programminghistorian.org/en/lessons/intro-to-linked-data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https://www.europeandataportal.eu/sites/default/files/d2.1.2_training_module_1.2_introduction_to_linked_data_de_edp.pdf</a:t>
            </a:r>
            <a:r>
              <a:rPr lang="de-DE" sz="1800" dirty="0"/>
              <a:t> (</a:t>
            </a:r>
            <a:r>
              <a:rPr lang="de-DE" sz="1800" dirty="0" err="1"/>
              <a:t>useful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Linked</a:t>
            </a:r>
            <a:r>
              <a:rPr lang="de-DE" sz="1800" dirty="0"/>
              <a:t> Data, in German!)</a:t>
            </a:r>
          </a:p>
          <a:p>
            <a:r>
              <a:rPr lang="de-DE" sz="1800" dirty="0">
                <a:hlinkClick r:id="rId8"/>
              </a:rPr>
              <a:t>https://www.uni-ulm.de/fileadmin/website_uni_ulm/iui.inst.090/Lehre/WS_2011-2012/SemWebGrundlagen/v02_handout.pdf</a:t>
            </a:r>
            <a:r>
              <a:rPr lang="de-DE" sz="1800" dirty="0"/>
              <a:t> (</a:t>
            </a:r>
            <a:r>
              <a:rPr lang="de-DE" sz="1800" dirty="0" err="1"/>
              <a:t>useful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Linked</a:t>
            </a:r>
            <a:r>
              <a:rPr lang="de-DE" sz="1800" dirty="0"/>
              <a:t> Data, in German!)</a:t>
            </a:r>
          </a:p>
          <a:p>
            <a:r>
              <a:rPr lang="de-DE" sz="1800" dirty="0">
                <a:hlinkClick r:id="rId9"/>
              </a:rPr>
              <a:t>https://port.sas.ac.uk/course/view.php?id=54</a:t>
            </a:r>
            <a:endParaRPr lang="de-DE" sz="1800" dirty="0"/>
          </a:p>
          <a:p>
            <a:r>
              <a:rPr lang="de-DE" sz="1800" dirty="0">
                <a:hlinkClick r:id="rId10"/>
              </a:rPr>
              <a:t>https://medium.com/wallscope/understanding-linked-data-formats-rdf-xml-vs-turtle-vs-n-triples-eb931dbe9827</a:t>
            </a:r>
            <a:endParaRPr lang="de-DE" sz="1800" dirty="0"/>
          </a:p>
          <a:p>
            <a:r>
              <a:rPr lang="de-DE" sz="1800" dirty="0">
                <a:hlinkClick r:id="rId11"/>
              </a:rPr>
              <a:t>https://www.youtube.com/watch?v=zeYfT1cNKQg</a:t>
            </a:r>
            <a:endParaRPr lang="de-DE" sz="1800" dirty="0"/>
          </a:p>
          <a:p>
            <a:r>
              <a:rPr lang="de-DE" sz="1800" dirty="0" err="1"/>
              <a:t>Linked</a:t>
            </a:r>
            <a:r>
              <a:rPr lang="de-DE" sz="1800" dirty="0"/>
              <a:t> Data and AOR: </a:t>
            </a:r>
            <a:r>
              <a:rPr lang="de-DE" sz="1800" dirty="0">
                <a:hlinkClick r:id="rId12"/>
              </a:rPr>
              <a:t>https://www.youtube.com/watch?v=CbW0hjGjjxM&amp;feature=youtu.be</a:t>
            </a:r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5745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0B4-8A72-4083-A339-026BA18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Open Data: what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0070-04D4-442F-9200-EB566BBC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48043"/>
            <a:ext cx="11418277" cy="4117975"/>
          </a:xfrm>
        </p:spPr>
        <p:txBody>
          <a:bodyPr/>
          <a:lstStyle/>
          <a:p>
            <a:r>
              <a:rPr lang="en-GB" dirty="0"/>
              <a:t>Existence of many (online) datasets</a:t>
            </a:r>
          </a:p>
          <a:p>
            <a:r>
              <a:rPr lang="en-GB" dirty="0"/>
              <a:t>Structured in different ways, based on different technologies</a:t>
            </a:r>
          </a:p>
          <a:p>
            <a:r>
              <a:rPr lang="en-GB" dirty="0"/>
              <a:t>Finding ways to </a:t>
            </a:r>
            <a:r>
              <a:rPr lang="en-GB" b="1" dirty="0"/>
              <a:t>link existing datasets </a:t>
            </a:r>
            <a:r>
              <a:rPr lang="en-GB" dirty="0"/>
              <a:t>and to make them </a:t>
            </a:r>
            <a:r>
              <a:rPr lang="en-GB" b="1" dirty="0"/>
              <a:t>interoperable</a:t>
            </a:r>
          </a:p>
        </p:txBody>
      </p:sp>
    </p:spTree>
    <p:extLst>
      <p:ext uri="{BB962C8B-B14F-4D97-AF65-F5344CB8AC3E}">
        <p14:creationId xmlns:p14="http://schemas.microsoft.com/office/powerpoint/2010/main" val="23579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0B4-8A72-4083-A339-026BA18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Open Data: why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0070-04D4-442F-9200-EB566BBC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Q</a:t>
            </a:r>
            <a:r>
              <a:rPr lang="en-GB" dirty="0"/>
              <a:t>uerying several datasets instead of working in an ‘information silo’</a:t>
            </a:r>
          </a:p>
          <a:p>
            <a:r>
              <a:rPr lang="en-GB" dirty="0"/>
              <a:t>Building upon the work of others (reusing &amp; enriching data)</a:t>
            </a:r>
          </a:p>
          <a:p>
            <a:r>
              <a:rPr lang="en-GB" dirty="0"/>
              <a:t>Sharing data (Open Science)</a:t>
            </a:r>
          </a:p>
          <a:p>
            <a:endParaRPr lang="en-GB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31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0B4-8A72-4083-A339-026BA18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Open Data: how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40070-04D4-442F-9200-EB566BBC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 with </a:t>
            </a:r>
            <a:r>
              <a:rPr lang="en-GB" b="1" dirty="0"/>
              <a:t>Linked Open Data </a:t>
            </a:r>
            <a:r>
              <a:rPr lang="en-GB" dirty="0"/>
              <a:t>(LOD) </a:t>
            </a:r>
            <a:r>
              <a:rPr lang="en-GB" b="1" dirty="0"/>
              <a:t>standards</a:t>
            </a:r>
          </a:p>
          <a:p>
            <a:r>
              <a:rPr lang="en-GB" dirty="0"/>
              <a:t>Data should be </a:t>
            </a:r>
            <a:r>
              <a:rPr lang="en-GB" b="1" dirty="0"/>
              <a:t>well-formatted</a:t>
            </a:r>
            <a:r>
              <a:rPr lang="en-GB" dirty="0"/>
              <a:t> and </a:t>
            </a:r>
            <a:r>
              <a:rPr lang="en-GB" b="1" dirty="0"/>
              <a:t>standardized</a:t>
            </a:r>
          </a:p>
          <a:p>
            <a:r>
              <a:rPr lang="en-GB" b="1" dirty="0"/>
              <a:t>Good documentation </a:t>
            </a:r>
            <a:r>
              <a:rPr lang="en-GB" dirty="0"/>
              <a:t>is essential</a:t>
            </a:r>
          </a:p>
        </p:txBody>
      </p:sp>
    </p:spTree>
    <p:extLst>
      <p:ext uri="{BB962C8B-B14F-4D97-AF65-F5344CB8AC3E}">
        <p14:creationId xmlns:p14="http://schemas.microsoft.com/office/powerpoint/2010/main" val="292741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C43F-D3A2-4370-9163-964B0EC2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Uniform Resource Identifier (URI)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66B2-BDC6-417C-87DD-1852F1D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Providing a unique ID to an object in the data</a:t>
            </a:r>
          </a:p>
          <a:p>
            <a:r>
              <a:rPr lang="en-GB" dirty="0"/>
              <a:t>Link </a:t>
            </a:r>
            <a:r>
              <a:rPr lang="en-GB" b="1" dirty="0"/>
              <a:t>within dataset </a:t>
            </a:r>
            <a:r>
              <a:rPr lang="en-GB" dirty="0"/>
              <a:t>to particular object (see AOR example)</a:t>
            </a:r>
          </a:p>
          <a:p>
            <a:r>
              <a:rPr lang="en-GB" dirty="0"/>
              <a:t>Link to object in </a:t>
            </a:r>
            <a:r>
              <a:rPr lang="en-GB" b="1" dirty="0"/>
              <a:t>external dataset</a:t>
            </a:r>
          </a:p>
          <a:p>
            <a:endParaRPr lang="en-GB" b="1" dirty="0"/>
          </a:p>
          <a:p>
            <a:r>
              <a:rPr lang="en-GB" dirty="0"/>
              <a:t>Creating one’s own identifiers</a:t>
            </a:r>
          </a:p>
          <a:p>
            <a:r>
              <a:rPr lang="en-GB" dirty="0"/>
              <a:t>Making use of existing </a:t>
            </a:r>
            <a:r>
              <a:rPr lang="en-GB" b="1" dirty="0"/>
              <a:t>authority files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5506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FE24-2152-4EFF-8458-DE666CE8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URI – XML example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18AE-A35B-4036-8AD5-38258941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possibilities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ID in XML:</a:t>
            </a:r>
          </a:p>
          <a:p>
            <a:pPr marL="0" indent="0">
              <a:buNone/>
            </a:pPr>
            <a:r>
              <a:rPr lang="en-US" dirty="0"/>
              <a:t>&lt;person name=‘Willem’&gt;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neccessarily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en-US" dirty="0"/>
              <a:t>&lt;person name=‘Willem’ ID=‘P00000001’&gt;</a:t>
            </a:r>
          </a:p>
          <a:p>
            <a:r>
              <a:rPr lang="en-US" dirty="0"/>
              <a:t>Tip: create IDs which contain some data which make them more readable (e.g. ‘P’ denoting a person)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20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FE24-2152-4EFF-8458-DE666CE8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GB" dirty="0"/>
              <a:t>URI – AOR example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35DA-CB0C-4F10-91EB-98B1DEC3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21" t="13780" b="54132"/>
          <a:stretch/>
        </p:blipFill>
        <p:spPr>
          <a:xfrm>
            <a:off x="211015" y="885091"/>
            <a:ext cx="8671058" cy="293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0DAD19-96FD-49D2-8F3F-ACD79086C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75" t="13869" b="61428"/>
          <a:stretch/>
        </p:blipFill>
        <p:spPr>
          <a:xfrm>
            <a:off x="9200937" y="885092"/>
            <a:ext cx="2854997" cy="2938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CD2D1-9484-4F41-A3F2-3A1379071C59}"/>
              </a:ext>
            </a:extLst>
          </p:cNvPr>
          <p:cNvSpPr txBox="1"/>
          <p:nvPr/>
        </p:nvSpPr>
        <p:spPr>
          <a:xfrm>
            <a:off x="112836" y="3890952"/>
            <a:ext cx="1175091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hand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English_secretary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 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language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ident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"LA"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position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place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left_margin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book_orientation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"0"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vide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caput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3 </a:t>
            </a:r>
            <a:r>
              <a:rPr lang="de-DE" sz="1200" dirty="0">
                <a:solidFill>
                  <a:srgbClr val="969600"/>
                </a:solidFill>
                <a:highlight>
                  <a:srgbClr val="FFFFFF"/>
                </a:highlight>
              </a:rPr>
              <a:t>&amp;</a:t>
            </a:r>
            <a:r>
              <a:rPr lang="de-DE" sz="1200" dirty="0" err="1">
                <a:solidFill>
                  <a:srgbClr val="969600"/>
                </a:solidFill>
                <a:highlight>
                  <a:srgbClr val="FFFFFF"/>
                </a:highlight>
              </a:rPr>
              <a:t>amp</a:t>
            </a:r>
            <a:r>
              <a:rPr lang="de-DE" sz="1200" dirty="0">
                <a:solidFill>
                  <a:srgbClr val="969600"/>
                </a:solidFill>
                <a:highlight>
                  <a:srgbClr val="FFFFFF"/>
                </a:highlight>
              </a:rPr>
              <a:t>;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4.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libri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de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Revolutionibus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, et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libro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de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Iudicijs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25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cap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sup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ra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].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internal_ref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target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"RCP7134:184"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text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"3"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target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"RCP7134:186"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text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"4"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target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"RCP7134:168"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text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"25"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internal_ref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position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language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translation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See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above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chapters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three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four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of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book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'on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revolutions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', and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chapter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25 of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book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'on </a:t>
            </a:r>
            <a:r>
              <a:rPr lang="de-DE" sz="1200" dirty="0" err="1">
                <a:solidFill>
                  <a:srgbClr val="000000"/>
                </a:solidFill>
                <a:highlight>
                  <a:srgbClr val="FFFFFF"/>
                </a:highlight>
              </a:rPr>
              <a:t>judgments</a:t>
            </a: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'.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translation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93731-0957-4EB5-9A25-CDD42E35B883}"/>
              </a:ext>
            </a:extLst>
          </p:cNvPr>
          <p:cNvSpPr txBox="1"/>
          <p:nvPr/>
        </p:nvSpPr>
        <p:spPr>
          <a:xfrm>
            <a:off x="112836" y="64511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RCP7134:184 = URI! RCP7134 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is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the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ID of 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the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book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(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see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sz="1800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  <a:hlinkClick r:id="rId4"/>
              </a:rPr>
              <a:t>here</a:t>
            </a:r>
            <a:r>
              <a:rPr lang="de-DE" sz="1800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)</a:t>
            </a:r>
            <a:r>
              <a:rPr lang="de-DE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; 184 </a:t>
            </a:r>
            <a:r>
              <a:rPr lang="de-DE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is</a:t>
            </a:r>
            <a:r>
              <a:rPr lang="de-DE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the</a:t>
            </a:r>
            <a:r>
              <a:rPr lang="de-DE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page</a:t>
            </a:r>
            <a:r>
              <a:rPr lang="de-DE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r>
              <a:rPr lang="de-DE" dirty="0" err="1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number</a:t>
            </a:r>
            <a:r>
              <a:rPr lang="de-DE" dirty="0">
                <a:solidFill>
                  <a:srgbClr val="993300"/>
                </a:solidFill>
                <a:highlight>
                  <a:srgbClr val="FFFFFF"/>
                </a:highlight>
                <a:latin typeface="Candara" panose="020E0502030303020204" pitchFamily="34" charset="0"/>
              </a:rPr>
              <a:t> 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8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72A3-43C0-466D-87C2-D9122675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Description Framework (RDF)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331-7563-40E9-B8B4-CE7E197A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8043"/>
            <a:ext cx="11582400" cy="4117975"/>
          </a:xfrm>
        </p:spPr>
        <p:txBody>
          <a:bodyPr/>
          <a:lstStyle/>
          <a:p>
            <a:r>
              <a:rPr lang="en-US" dirty="0"/>
              <a:t>RDF is a data model (specific way to describe and organize data)</a:t>
            </a:r>
          </a:p>
          <a:p>
            <a:r>
              <a:rPr lang="en-US" dirty="0"/>
              <a:t>RDF is XML</a:t>
            </a:r>
          </a:p>
          <a:p>
            <a:r>
              <a:rPr lang="en-US" dirty="0"/>
              <a:t>RDF has several ‘serializations’ (e.g. RDF XML, Turtle)</a:t>
            </a:r>
          </a:p>
          <a:p>
            <a:r>
              <a:rPr lang="en-US" dirty="0"/>
              <a:t>Based on ‘triples’</a:t>
            </a:r>
          </a:p>
          <a:p>
            <a:r>
              <a:rPr lang="en-US" dirty="0"/>
              <a:t>Subjects can be objects of other statements, and vice versa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DDEDA-AB7C-4D3C-B59B-296AF809A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5" y="5098178"/>
            <a:ext cx="5870330" cy="175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84F8-C5F0-425F-8976-844502AE0E55}"/>
              </a:ext>
            </a:extLst>
          </p:cNvPr>
          <p:cNvSpPr txBox="1"/>
          <p:nvPr/>
        </p:nvSpPr>
        <p:spPr>
          <a:xfrm>
            <a:off x="9243646" y="5175738"/>
            <a:ext cx="1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Source: click </a:t>
            </a:r>
            <a:r>
              <a:rPr lang="en-US" dirty="0">
                <a:latin typeface="Candara" panose="020E0502030303020204" pitchFamily="34" charset="0"/>
                <a:hlinkClick r:id="rId3"/>
              </a:rPr>
              <a:t>here</a:t>
            </a:r>
            <a:r>
              <a:rPr lang="en-US" dirty="0">
                <a:latin typeface="Candara" panose="020E0502030303020204" pitchFamily="34" charset="0"/>
              </a:rPr>
              <a:t>.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95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4B9C-01FA-4A1E-9FC3-CF7255BF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RDF/XML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D4B-08FA-42FE-B870-1EFE57B4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RDF Resource, Property, and Property Value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	RDF identifies things using Web identifiers (URIs), and describes resources with 	properties and property values.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Resource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anything that can have a URI, such as "https://www.w3schools.com/rdf"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Property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a Resource that has a name, such as "author" or "homepage"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Property value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the value of a Property, such as "Jan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Egil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Refsnes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" or "https://www.w3schools.com" (note that a property value can be another resource)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</a:rPr>
              <a:t>(source: </a:t>
            </a:r>
            <a:r>
              <a:rPr lang="en-US" sz="2400" dirty="0">
                <a:solidFill>
                  <a:srgbClr val="000000"/>
                </a:solidFill>
                <a:hlinkClick r:id="rId2"/>
              </a:rPr>
              <a:t>https://www.w3schools.com/xml/xml_rdf.asp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48953541"/>
      </p:ext>
    </p:extLst>
  </p:cSld>
  <p:clrMapOvr>
    <a:masterClrMapping/>
  </p:clrMapOvr>
</p:sld>
</file>

<file path=ppt/theme/theme1.xml><?xml version="1.0" encoding="utf-8"?>
<a:theme xmlns:a="http://schemas.openxmlformats.org/drawingml/2006/main" name="IEG Power Point Vorlage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1364</Words>
  <Application>Microsoft Office PowerPoint</Application>
  <PresentationFormat>Widescreen</PresentationFormat>
  <Paragraphs>110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Candara</vt:lpstr>
      <vt:lpstr>Delicious-Bold</vt:lpstr>
      <vt:lpstr>Delicious-Roman</vt:lpstr>
      <vt:lpstr>Verdana</vt:lpstr>
      <vt:lpstr>IEG Power Point Vorlage2.0</vt:lpstr>
      <vt:lpstr>PowerPoint Presentation</vt:lpstr>
      <vt:lpstr>Linked Open Data: what</vt:lpstr>
      <vt:lpstr>Linked Open Data: why</vt:lpstr>
      <vt:lpstr>Linked Open Data: how</vt:lpstr>
      <vt:lpstr>Uniform Resource Identifier (URI)</vt:lpstr>
      <vt:lpstr>URI – XML example</vt:lpstr>
      <vt:lpstr>URI – AOR example</vt:lpstr>
      <vt:lpstr>Resource Description Framework (RDF)</vt:lpstr>
      <vt:lpstr>RDF/XML</vt:lpstr>
      <vt:lpstr>RDF/XML</vt:lpstr>
      <vt:lpstr>RDF/XML (2)</vt:lpstr>
      <vt:lpstr>Triple in graph database</vt:lpstr>
      <vt:lpstr>Ontology/vocabulary</vt:lpstr>
      <vt:lpstr>AOR – Perseus example</vt:lpstr>
      <vt:lpstr>AOR – Perseus example</vt:lpstr>
      <vt:lpstr>SPARQL</vt:lpstr>
      <vt:lpstr>Sources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Schieferstein, Kathrin</dc:creator>
  <cp:lastModifiedBy>Geraerts, Jaap</cp:lastModifiedBy>
  <cp:revision>167</cp:revision>
  <dcterms:created xsi:type="dcterms:W3CDTF">2019-04-17T11:48:36Z</dcterms:created>
  <dcterms:modified xsi:type="dcterms:W3CDTF">2020-11-25T08:20:22Z</dcterms:modified>
</cp:coreProperties>
</file>